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4"/>
  </p:sldMasterIdLst>
  <p:sldIdLst>
    <p:sldId id="256" r:id="rId5"/>
    <p:sldId id="274" r:id="rId6"/>
    <p:sldId id="275" r:id="rId7"/>
    <p:sldId id="276" r:id="rId8"/>
    <p:sldId id="277" r:id="rId9"/>
    <p:sldId id="279" r:id="rId10"/>
    <p:sldId id="282" r:id="rId11"/>
    <p:sldId id="280" r:id="rId12"/>
    <p:sldId id="281" r:id="rId13"/>
    <p:sldId id="27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ACB4E61-D389-47CC-9BCC-B8BE3D0501F3}">
          <p14:sldIdLst>
            <p14:sldId id="256"/>
            <p14:sldId id="274"/>
            <p14:sldId id="275"/>
            <p14:sldId id="276"/>
            <p14:sldId id="277"/>
            <p14:sldId id="279"/>
            <p14:sldId id="282"/>
            <p14:sldId id="280"/>
            <p14:sldId id="281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BCEFA4-8433-4E37-B6BE-CA62C8AE68F2}" v="318" dt="2025-12-02T23:33:28.9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8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128" b="1" i="0" u="none" strike="noStrike" kern="1200" spc="100" baseline="0" dirty="0">
                <a:solidFill>
                  <a:prstClr val="white">
                    <a:lumMod val="95000"/>
                  </a:prst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Comparison of Execution Time of CPU &amp; FPGA</a:t>
            </a:r>
          </a:p>
          <a:p>
            <a:pPr>
              <a:defRPr/>
            </a:pPr>
            <a:r>
              <a:rPr lang="en-US" sz="2128" b="1" i="0" u="none" strike="noStrike" kern="1200" spc="100" baseline="0" dirty="0">
                <a:solidFill>
                  <a:prstClr val="white">
                    <a:lumMod val="95000"/>
                  </a:prst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(Lower is Better)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CPU Time (in ms)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50K x 50K</c:v>
                </c:pt>
                <c:pt idx="1">
                  <c:v>100K x 100K</c:v>
                </c:pt>
                <c:pt idx="2">
                  <c:v>500K x 500K</c:v>
                </c:pt>
                <c:pt idx="3">
                  <c:v>1M x 1M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3.92089</c:v>
                </c:pt>
                <c:pt idx="1">
                  <c:v>9.5071600000000007</c:v>
                </c:pt>
                <c:pt idx="2">
                  <c:v>148.13200000000001</c:v>
                </c:pt>
                <c:pt idx="3">
                  <c:v>384.24799999999999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7D0-4FF9-BB25-7165B4974B8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Kernel Time (in ms)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50K x 50K</c:v>
                </c:pt>
                <c:pt idx="1">
                  <c:v>100K x 100K</c:v>
                </c:pt>
                <c:pt idx="2">
                  <c:v>500K x 500K</c:v>
                </c:pt>
                <c:pt idx="3">
                  <c:v>1M x 1M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0.52120100000000003</c:v>
                </c:pt>
                <c:pt idx="1">
                  <c:v>0.730931</c:v>
                </c:pt>
                <c:pt idx="2">
                  <c:v>2.8281849999999999</c:v>
                </c:pt>
                <c:pt idx="3">
                  <c:v>5.4909410000000003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7D0-4FF9-BB25-7165B4974B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316841023"/>
        <c:axId val="316841503"/>
        <c:axId val="0"/>
      </c:bar3DChart>
      <c:catAx>
        <c:axId val="3168410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6841503"/>
        <c:crosses val="autoZero"/>
        <c:auto val="1"/>
        <c:lblAlgn val="ctr"/>
        <c:lblOffset val="100"/>
        <c:noMultiLvlLbl val="0"/>
      </c:catAx>
      <c:valAx>
        <c:axId val="3168415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Execution time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6841023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lt1">
                <a:lumMod val="95000"/>
                <a:alpha val="54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Comparison</a:t>
            </a:r>
            <a:r>
              <a:rPr lang="en-US" baseline="0" dirty="0"/>
              <a:t> of Throughput of CPU &amp; FPGA</a:t>
            </a:r>
          </a:p>
          <a:p>
            <a:pPr>
              <a:defRPr/>
            </a:pPr>
            <a:r>
              <a:rPr lang="en-US" baseline="0" dirty="0"/>
              <a:t> (Higher is Better)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CPU Throughput (in GFLOPS)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50K x 50K</c:v>
                </c:pt>
                <c:pt idx="1">
                  <c:v>100K x 100K</c:v>
                </c:pt>
                <c:pt idx="2">
                  <c:v>500K x 500K</c:v>
                </c:pt>
                <c:pt idx="3">
                  <c:v>1M x 1M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1.81</c:v>
                </c:pt>
                <c:pt idx="1">
                  <c:v>1.7</c:v>
                </c:pt>
                <c:pt idx="2">
                  <c:v>0.61</c:v>
                </c:pt>
                <c:pt idx="3">
                  <c:v>0.53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42-4490-BDAB-56E637E5B64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Kernel Throughput (in GFLOPS)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50K x 50K</c:v>
                </c:pt>
                <c:pt idx="1">
                  <c:v>100K x 100K</c:v>
                </c:pt>
                <c:pt idx="2">
                  <c:v>500K x 500K</c:v>
                </c:pt>
                <c:pt idx="3">
                  <c:v>1M x 1M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13.62</c:v>
                </c:pt>
                <c:pt idx="1">
                  <c:v>22.16</c:v>
                </c:pt>
                <c:pt idx="2">
                  <c:v>32.18</c:v>
                </c:pt>
                <c:pt idx="3">
                  <c:v>36.79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F42-4490-BDAB-56E637E5B6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316841023"/>
        <c:axId val="316841503"/>
        <c:axId val="0"/>
      </c:bar3DChart>
      <c:catAx>
        <c:axId val="3168410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6841503"/>
        <c:crosses val="autoZero"/>
        <c:auto val="1"/>
        <c:lblAlgn val="ctr"/>
        <c:lblOffset val="100"/>
        <c:noMultiLvlLbl val="0"/>
      </c:catAx>
      <c:valAx>
        <c:axId val="3168415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GFLOPs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6841023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lt1">
                <a:lumMod val="95000"/>
                <a:alpha val="54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jpeg>
</file>

<file path=ppt/media/image3.jpeg>
</file>

<file path=ppt/media/image4.jpg>
</file>

<file path=ppt/media/image5.png>
</file>

<file path=ppt/media/image6.pn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91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01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814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352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8306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982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12/2/2025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2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479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12/2/2025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809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72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36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5657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68" r:id="rId6"/>
    <p:sldLayoutId id="2147483764" r:id="rId7"/>
    <p:sldLayoutId id="2147483765" r:id="rId8"/>
    <p:sldLayoutId id="2147483766" r:id="rId9"/>
    <p:sldLayoutId id="2147483767" r:id="rId10"/>
    <p:sldLayoutId id="214748376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hands shaking hands with a chip">
            <a:extLst>
              <a:ext uri="{FF2B5EF4-FFF2-40B4-BE49-F238E27FC236}">
                <a16:creationId xmlns:a16="http://schemas.microsoft.com/office/drawing/2014/main" id="{DE01EC68-0C44-2F53-269D-5979DB1EE85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4" r="9091" b="16759"/>
          <a:stretch>
            <a:fillRect/>
          </a:stretch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B08A16-2CBF-5335-F9D4-87C11933F9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985233"/>
            <a:ext cx="5758628" cy="335585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>
                <a:solidFill>
                  <a:srgbClr val="FFFFFF"/>
                </a:solidFill>
              </a:rPr>
              <a:t>Optimizing Serpens SpMV Accelerator on Xilinx Alveo U280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0A3FB6-8F7A-3BAF-0836-8B7EC8FE81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5251621"/>
            <a:ext cx="4439920" cy="1104721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500">
                <a:solidFill>
                  <a:srgbClr val="FFFFFF"/>
                </a:solidFill>
              </a:rPr>
              <a:t>Presented by: </a:t>
            </a:r>
          </a:p>
          <a:p>
            <a:pPr>
              <a:lnSpc>
                <a:spcPct val="120000"/>
              </a:lnSpc>
            </a:pPr>
            <a:r>
              <a:rPr lang="en-US" sz="1500">
                <a:solidFill>
                  <a:srgbClr val="FFFFFF"/>
                </a:solidFill>
              </a:rPr>
              <a:t>     Aditya Padamwar Northeastern University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95436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103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17" name="Picture 16" descr="Yellow and blue symbols">
            <a:extLst>
              <a:ext uri="{FF2B5EF4-FFF2-40B4-BE49-F238E27FC236}">
                <a16:creationId xmlns:a16="http://schemas.microsoft.com/office/drawing/2014/main" id="{3A9EEB54-8D2E-7825-09EA-AEE8969C60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728" b="19742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5DEC45B-BA77-21C0-3869-05DE7C923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152940"/>
          </a:xfrm>
          <a:prstGeom prst="rect">
            <a:avLst/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46B8B-33DF-D51D-E693-FA90822FF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809" y="159031"/>
            <a:ext cx="7950514" cy="870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&amp; Questions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E25B8EB-C8DD-E579-2093-D182FC5B0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-560574" y="576072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3112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C81474-AA89-9F52-9654-F0476E2234E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9212" r="44063"/>
          <a:stretch>
            <a:fillRect/>
          </a:stretch>
        </p:blipFill>
        <p:spPr>
          <a:xfrm>
            <a:off x="-4704" y="10"/>
            <a:ext cx="5696712" cy="685799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F7017262-EEEC-4F5E-917D-A55E68A119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0375" y="-480370"/>
            <a:ext cx="4735963" cy="5696712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14042A-A0CD-E207-8DF0-002E35190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519" y="1371601"/>
            <a:ext cx="4023360" cy="26714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Goals of the project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A3EDAAA-869E-4AA2-A7CE-BF2C0259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8718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1D7630F0-4133-03CA-2DE9-AF9F0BA545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42960" y="1031002"/>
            <a:ext cx="5288049" cy="526692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 dirty="0"/>
              <a:t>Develop a high-performance Sparse Matrix–Vector Multiplication (SpMV) accelerator on the AMD Xilinx Alveo U280 FPGA.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Leverage the FPGA’s 24-channel HBM architecture to achieve massive memory parallelism and high throughput.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Efficiently process very large sparse matrices by distributing work across many parallel compute units.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Offload SpMV computation entirely to FPGA hardware to outperform traditional CPU-based execution.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Demonstrate how custom, memory-aware FPGA designs can significantly accelerate scientific computing, graph analytics, and large-scale sparse linear algebra workloads.</a:t>
            </a:r>
          </a:p>
        </p:txBody>
      </p:sp>
    </p:spTree>
    <p:extLst>
      <p:ext uri="{BB962C8B-B14F-4D97-AF65-F5344CB8AC3E}">
        <p14:creationId xmlns:p14="http://schemas.microsoft.com/office/powerpoint/2010/main" val="3514200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F181D2-51AF-BC68-1F81-F126560F4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Details on the Host (Software)</a:t>
            </a:r>
          </a:p>
        </p:txBody>
      </p:sp>
      <p:pic>
        <p:nvPicPr>
          <p:cNvPr id="14" name="Picture 13" descr="Computer script on a screen">
            <a:extLst>
              <a:ext uri="{FF2B5EF4-FFF2-40B4-BE49-F238E27FC236}">
                <a16:creationId xmlns:a16="http://schemas.microsoft.com/office/drawing/2014/main" id="{E94FBDDE-655F-8C87-5998-2E7351E41B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079" r="46638" b="-1"/>
          <a:stretch>
            <a:fillRect/>
          </a:stretch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34EB9-1C1B-9866-01AA-87CB4C634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6821" y="2633236"/>
            <a:ext cx="6034187" cy="366468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The CPU host software performs all pre-processing, orchestration, and post-processing: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Reading and parsing sparse matrices from (.</a:t>
            </a:r>
            <a:r>
              <a:rPr lang="en-US" sz="1600" dirty="0" err="1"/>
              <a:t>mtx</a:t>
            </a:r>
            <a:r>
              <a:rPr lang="en-US" sz="1600" dirty="0"/>
              <a:t>) files.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Converting matrices into CSC/CSR formats and generating edge lists.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Packing data into 512-bit aligned buffers required by the FPGA.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Initializing the U280 device and loading the </a:t>
            </a:r>
            <a:r>
              <a:rPr lang="en-US" sz="1600" dirty="0" err="1"/>
              <a:t>xclbin</a:t>
            </a:r>
            <a:r>
              <a:rPr lang="en-US" sz="1600" dirty="0"/>
              <a:t>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Allocating and transferring data to/from HBM buffers.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Validating results by running a CPU reference SpMV.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Reporting performance metrics (runtime, GFLOPS, etc.).</a:t>
            </a:r>
          </a:p>
        </p:txBody>
      </p:sp>
    </p:spTree>
    <p:extLst>
      <p:ext uri="{BB962C8B-B14F-4D97-AF65-F5344CB8AC3E}">
        <p14:creationId xmlns:p14="http://schemas.microsoft.com/office/powerpoint/2010/main" val="4065880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04F056-9FDC-22B4-726F-4C209680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6552" y="914400"/>
            <a:ext cx="7114458" cy="109728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Details on the Kernel (Hardware – Xilinx Alveo U280)</a:t>
            </a:r>
          </a:p>
        </p:txBody>
      </p:sp>
      <p:pic>
        <p:nvPicPr>
          <p:cNvPr id="7" name="Picture 6" descr="A close-up of a computer component&#10;&#10;AI-generated content may be incorrect.">
            <a:extLst>
              <a:ext uri="{FF2B5EF4-FFF2-40B4-BE49-F238E27FC236}">
                <a16:creationId xmlns:a16="http://schemas.microsoft.com/office/drawing/2014/main" id="{6F107B70-BFD8-C787-7058-EEEAE3DE2E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64" r="23262"/>
          <a:stretch>
            <a:fillRect/>
          </a:stretch>
        </p:blipFill>
        <p:spPr>
          <a:xfrm>
            <a:off x="20" y="914399"/>
            <a:ext cx="4140383" cy="5353523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8052531-D50B-3899-B150-D05525F4F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67922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E9B5A-F129-93C5-403D-26A15B8B5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552" y="2176036"/>
            <a:ext cx="7114458" cy="412188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 dirty="0"/>
              <a:t>The FPGA accelerator is responsible for all compute-intensive, parallel, and bandwidth-heavy tasks: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Performing the Sparse Matrix–Vector Multiply (SpMV) in a massively parallel architecture.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Streaming sparse matrix data and vectors from HBM memory.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Running 24 parallel processing pipelines that multiply, accumulate, and merge results.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Managing on-chip buffers (URAM/BRAM) for partial sums and intermediate values.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Applying </a:t>
            </a:r>
            <a:r>
              <a:rPr lang="el-GR" sz="1700" dirty="0"/>
              <a:t>α </a:t>
            </a:r>
            <a:r>
              <a:rPr lang="en-US" sz="1700" dirty="0"/>
              <a:t>and </a:t>
            </a:r>
            <a:r>
              <a:rPr lang="el-GR" sz="1700" dirty="0"/>
              <a:t>β </a:t>
            </a:r>
            <a:r>
              <a:rPr lang="en-US" sz="1700" dirty="0"/>
              <a:t>scaling to produce the final vector Y.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Writing the output vector back to HBM for retrieval by the host.</a:t>
            </a:r>
          </a:p>
        </p:txBody>
      </p:sp>
    </p:spTree>
    <p:extLst>
      <p:ext uri="{BB962C8B-B14F-4D97-AF65-F5344CB8AC3E}">
        <p14:creationId xmlns:p14="http://schemas.microsoft.com/office/powerpoint/2010/main" val="633335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46C102-CEBC-9A4D-C825-DF4399071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0441" y="5793311"/>
            <a:ext cx="7031117" cy="9339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800" dirty="0"/>
              <a:t>Project Demo with Throughput and Power Metrics and Output Validation</a:t>
            </a:r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86A0811F-5655-38AF-B1B2-942520B123F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12192000" cy="5596128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03FCC9E-47A2-69B7-68E7-7FA95EAD5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1680" y="5662526"/>
            <a:ext cx="54864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78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4A2FE-912A-DC5E-8DDB-A0E5F38F6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3" y="299077"/>
            <a:ext cx="10890929" cy="719469"/>
          </a:xfrm>
        </p:spPr>
        <p:txBody>
          <a:bodyPr/>
          <a:lstStyle/>
          <a:p>
            <a:r>
              <a:rPr lang="en-US" dirty="0"/>
              <a:t>Throughput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3F1440C4-BEEE-3B46-9260-56427CE93C7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2465302"/>
              </p:ext>
            </p:extLst>
          </p:nvPr>
        </p:nvGraphicFramePr>
        <p:xfrm>
          <a:off x="639763" y="1474381"/>
          <a:ext cx="5211762" cy="4724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07FA4423-138D-B915-C6DD-BFB5623A70C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11217011"/>
              </p:ext>
            </p:extLst>
          </p:nvPr>
        </p:nvGraphicFramePr>
        <p:xfrm>
          <a:off x="6318250" y="1474381"/>
          <a:ext cx="5213350" cy="4724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04905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7A1653-B0CD-186B-502D-8F63B4CAD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1"/>
            <a:ext cx="4876801" cy="15695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Comparing against a GPU</a:t>
            </a:r>
          </a:p>
        </p:txBody>
      </p: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8A9C8E33-1BEF-1587-D752-6740CDB22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3232" y="2182095"/>
            <a:ext cx="5693892" cy="380067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8FBFAAB-5F0B-E376-55AA-B687F7C92F54}"/>
              </a:ext>
            </a:extLst>
          </p:cNvPr>
          <p:cNvSpPr txBox="1"/>
          <p:nvPr/>
        </p:nvSpPr>
        <p:spPr>
          <a:xfrm>
            <a:off x="6400799" y="960119"/>
            <a:ext cx="5130210" cy="50226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 b="1" dirty="0"/>
              <a:t>GPU Kernel (RTX 4070 Mobile @ 130W OC)</a:t>
            </a:r>
          </a:p>
          <a:p>
            <a:pPr marL="800100" lvl="1" indent="-34290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 b="1" dirty="0"/>
              <a:t>My CUDA kernel with warp-reduction, 2D tiling, and vectorization. </a:t>
            </a:r>
          </a:p>
          <a:p>
            <a:pPr marL="800100" lvl="1" indent="-34290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 b="1" dirty="0"/>
              <a:t>Runtime: 3.079 </a:t>
            </a:r>
            <a:r>
              <a:rPr lang="en-US" sz="1400" b="1" dirty="0" err="1"/>
              <a:t>ms</a:t>
            </a:r>
            <a:r>
              <a:rPr lang="en-US" sz="1400" b="1" dirty="0"/>
              <a:t> → ~58.5 GFLOPS.</a:t>
            </a:r>
          </a:p>
          <a:p>
            <a:pPr marL="800100" lvl="1" indent="-34290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 b="1" dirty="0"/>
              <a:t>Highly optimized for the exact SpMV pattern; strong performance thanks to high clocks and wide SM parallelism.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 b="1" dirty="0"/>
              <a:t>FPGA Kernel (U280 @ ~33 W)</a:t>
            </a:r>
          </a:p>
          <a:p>
            <a:pPr marL="800100" lvl="1" indent="-34290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 b="1" dirty="0"/>
              <a:t>Pure-HLS implementation of a 24  Channel SpMV Kernel for Xilinx Alveo U280</a:t>
            </a:r>
          </a:p>
          <a:p>
            <a:pPr marL="800100" lvl="1" indent="-34290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 b="1" dirty="0"/>
              <a:t>Achieves ~36–37 GFLOPS at a much lower frequency and lower power.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 b="1" dirty="0"/>
              <a:t>Key Takeaway</a:t>
            </a:r>
          </a:p>
          <a:p>
            <a:pPr marL="800100" lvl="1" indent="-34290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 b="1" dirty="0"/>
              <a:t>GPU: Wins on raw throughput due to massive compute + high power budget.</a:t>
            </a:r>
          </a:p>
          <a:p>
            <a:pPr marL="800100" lvl="1" indent="-342900"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r>
              <a:rPr lang="en-US" sz="1400" b="1" dirty="0"/>
              <a:t>FPGA: Wins on efficiency, customization, and memory-architecture control.</a:t>
            </a:r>
          </a:p>
          <a:p>
            <a:pPr>
              <a:lnSpc>
                <a:spcPct val="110000"/>
              </a:lnSpc>
              <a:spcAft>
                <a:spcPts val="600"/>
              </a:spcAft>
              <a:buSzPct val="87000"/>
              <a:buFont typeface="Arial" panose="020B0604020202020204" pitchFamily="34" charset="0"/>
              <a:buChar char="•"/>
            </a:pPr>
            <a:endParaRPr lang="en-US" sz="1400" b="1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40DBD50-3CB1-A513-2321-1891E3F09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307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1460D59-7C23-4988-0CFC-99B7FE159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02091"/>
            <a:ext cx="3291840" cy="27702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Resource Utilization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9D7B6BE-A4E0-4483-BEC5-493AC3E5D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4596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73C8ADD-4DE0-34E4-939A-0707AE08CC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2756165"/>
              </p:ext>
            </p:extLst>
          </p:nvPr>
        </p:nvGraphicFramePr>
        <p:xfrm>
          <a:off x="4443984" y="1145262"/>
          <a:ext cx="7086602" cy="4517184"/>
        </p:xfrm>
        <a:graphic>
          <a:graphicData uri="http://schemas.openxmlformats.org/drawingml/2006/table">
            <a:tbl>
              <a:tblPr firstRow="1" bandRow="1">
                <a:solidFill>
                  <a:srgbClr val="F2F2F2">
                    <a:alpha val="30196"/>
                  </a:srgbClr>
                </a:solidFill>
                <a:tableStyleId>{284E427A-3D55-4303-BF80-6455036E1DE7}</a:tableStyleId>
              </a:tblPr>
              <a:tblGrid>
                <a:gridCol w="1715042">
                  <a:extLst>
                    <a:ext uri="{9D8B030D-6E8A-4147-A177-3AD203B41FA5}">
                      <a16:colId xmlns:a16="http://schemas.microsoft.com/office/drawing/2014/main" val="1234549998"/>
                    </a:ext>
                  </a:extLst>
                </a:gridCol>
                <a:gridCol w="1422335">
                  <a:extLst>
                    <a:ext uri="{9D8B030D-6E8A-4147-A177-3AD203B41FA5}">
                      <a16:colId xmlns:a16="http://schemas.microsoft.com/office/drawing/2014/main" val="3183644870"/>
                    </a:ext>
                  </a:extLst>
                </a:gridCol>
                <a:gridCol w="1648769">
                  <a:extLst>
                    <a:ext uri="{9D8B030D-6E8A-4147-A177-3AD203B41FA5}">
                      <a16:colId xmlns:a16="http://schemas.microsoft.com/office/drawing/2014/main" val="151983571"/>
                    </a:ext>
                  </a:extLst>
                </a:gridCol>
                <a:gridCol w="2300456">
                  <a:extLst>
                    <a:ext uri="{9D8B030D-6E8A-4147-A177-3AD203B41FA5}">
                      <a16:colId xmlns:a16="http://schemas.microsoft.com/office/drawing/2014/main" val="4260852628"/>
                    </a:ext>
                  </a:extLst>
                </a:gridCol>
              </a:tblGrid>
              <a:tr h="75286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Resource</a:t>
                      </a:r>
                      <a:endParaRPr lang="en-US" sz="2400" b="0" i="0" u="none" strike="noStrike" cap="none" spc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ctr">
                    <a:lnL w="19050" cap="flat" cmpd="sng" algn="ctr">
                      <a:noFill/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Used</a:t>
                      </a:r>
                      <a:endParaRPr lang="en-US" sz="2400" b="0" i="0" u="none" strike="noStrike" cap="none" spc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Available</a:t>
                      </a:r>
                      <a:endParaRPr lang="en-US" sz="2400" b="0" i="0" u="none" strike="noStrike" cap="none" spc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Utilization (%)</a:t>
                      </a:r>
                      <a:endParaRPr lang="en-US" sz="2400" b="0" i="0" u="none" strike="noStrike" cap="none" spc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106871"/>
                  </a:ext>
                </a:extLst>
              </a:tr>
              <a:tr h="75286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400" b="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LUT</a:t>
                      </a:r>
                      <a:endParaRPr lang="en-US" sz="2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368344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1303680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28.25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113063"/>
                  </a:ext>
                </a:extLst>
              </a:tr>
              <a:tr h="75286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FF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521693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2607360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20.01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2836156"/>
                  </a:ext>
                </a:extLst>
              </a:tr>
              <a:tr h="75286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DSP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1358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9024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15.05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5724485"/>
                  </a:ext>
                </a:extLst>
              </a:tr>
              <a:tr h="75286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BRAM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595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2016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29.51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624468"/>
                  </a:ext>
                </a:extLst>
              </a:tr>
              <a:tr h="752864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URAM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960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960</a:t>
                      </a:r>
                      <a:endParaRPr lang="en-US" sz="2400" b="0" i="0" u="none" strike="noStrike" cap="none" spc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400" b="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100</a:t>
                      </a:r>
                      <a:endParaRPr lang="en-US" sz="2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206772" marR="11046" marT="159056" marB="159056" anchor="b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2527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7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E4861-643C-027D-2E8C-ECB7535E8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</p:spPr>
        <p:txBody>
          <a:bodyPr anchor="t">
            <a:normAutofit/>
          </a:bodyPr>
          <a:lstStyle/>
          <a:p>
            <a:r>
              <a:rPr lang="en-US"/>
              <a:t>Surprises &amp; Lessons &amp; Future Works</a:t>
            </a: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BF2B9AD-AE0D-326B-08D7-07E4FBF95B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0079" y="2633472"/>
            <a:ext cx="10890929" cy="366674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lnSpcReduction="10000"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</a:rPr>
              <a:t>Scaling a congested design is much harder than expected — congestion directly killed timing if I tried at say 250MHz.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</a:rPr>
              <a:t>Even though the U280 has 32 HBM channels, I could reliably scale only up to 24, similar to Serpens.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</a:rPr>
              <a:t>Unlike Serpens, I achieved this without TAPA, which made routing and timing more challenging so had to reduce frequency to 150MHz.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</a:rPr>
              <a:t>The design still had free LUTs/FFs/DSPs, but timing, not resources, became the main bottleneck.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</a:rPr>
              <a:t>Each HBM channel only provides 256 MB, which is very limiting for large sparse matrices.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</a:rPr>
              <a:t>Depending on sparsity, a channel can fill up before receiving all the data needed for its matrix region.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</a:rPr>
              <a:t>To improve the design, I would:</a:t>
            </a:r>
          </a:p>
          <a:p>
            <a:pPr marL="0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lang="en-US" altLang="en-US" sz="1600" dirty="0"/>
              <a:t>Try and implement Tiling but the small per-channel capacity still restricts how well large matrices map to HBM.</a:t>
            </a:r>
            <a:endParaRPr kumimoji="0" lang="en-US" altLang="en-US" sz="160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</a:rPr>
              <a:t>Use a board with larger total HBM capacity, and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</a:rPr>
              <a:t>Use TAPA to reach higher clock frequency and potentially higher throughput.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B1E2835-13A9-CE41-5BA6-8BF45C9EE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0544905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a9f56ac-5bd4-41b6-b8b7-aa2a5934b5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3F7EF20AD9F84CB3A7616DA1ECA333" ma:contentTypeVersion="11" ma:contentTypeDescription="Create a new document." ma:contentTypeScope="" ma:versionID="b430829265308cd3a78689c6ea86389c">
  <xsd:schema xmlns:xsd="http://www.w3.org/2001/XMLSchema" xmlns:xs="http://www.w3.org/2001/XMLSchema" xmlns:p="http://schemas.microsoft.com/office/2006/metadata/properties" xmlns:ns3="1a9f56ac-5bd4-41b6-b8b7-aa2a5934b5a5" targetNamespace="http://schemas.microsoft.com/office/2006/metadata/properties" ma:root="true" ma:fieldsID="8da7c4b3fbd80358d93b3a17e369dbe8" ns3:_="">
    <xsd:import namespace="1a9f56ac-5bd4-41b6-b8b7-aa2a5934b5a5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9f56ac-5bd4-41b6-b8b7-aa2a5934b5a5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0FFC88-4E26-45FE-BC02-10B3D83053D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BBCFB2-FFA5-4ED6-BB6E-177EFDE71591}">
  <ds:schemaRefs>
    <ds:schemaRef ds:uri="1a9f56ac-5bd4-41b6-b8b7-aa2a5934b5a5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55F87CC-F32D-4809-8DC9-58E3B1BB4F30}">
  <ds:schemaRefs>
    <ds:schemaRef ds:uri="1a9f56ac-5bd4-41b6-b8b7-aa2a5934b5a5"/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a8eec281-aaa3-4dae-ac9b-9a398b9215e7}" enabled="0" method="" siteId="{a8eec281-aaa3-4dae-ac9b-9a398b9215e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674</Words>
  <Application>Microsoft Office PowerPoint</Application>
  <PresentationFormat>Widescreen</PresentationFormat>
  <Paragraphs>82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 Narrow</vt:lpstr>
      <vt:lpstr>Arial</vt:lpstr>
      <vt:lpstr>Avenir Next LT Pro</vt:lpstr>
      <vt:lpstr>Grandview Display</vt:lpstr>
      <vt:lpstr>DashVTI</vt:lpstr>
      <vt:lpstr>Optimizing Serpens SpMV Accelerator on Xilinx Alveo U280</vt:lpstr>
      <vt:lpstr>Goals of the project</vt:lpstr>
      <vt:lpstr>Details on the Host (Software)</vt:lpstr>
      <vt:lpstr>Details on the Kernel (Hardware – Xilinx Alveo U280)</vt:lpstr>
      <vt:lpstr>Project Demo with Throughput and Power Metrics and Output Validation</vt:lpstr>
      <vt:lpstr>Throughput</vt:lpstr>
      <vt:lpstr>Comparing against a GPU</vt:lpstr>
      <vt:lpstr>Resource Utilization</vt:lpstr>
      <vt:lpstr>Surprises &amp; Lessons &amp; Future Works</vt:lpstr>
      <vt:lpstr>Thank You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Paper Presentation for  Serpens: A High Bandwidth Memory Based Accelerator for SpMV  https://arxiv.org/abs/2111.12555</dc:title>
  <dc:creator>Aditya Padamwar</dc:creator>
  <cp:lastModifiedBy>Aditya Padamwar</cp:lastModifiedBy>
  <cp:revision>2</cp:revision>
  <dcterms:created xsi:type="dcterms:W3CDTF">2025-11-05T19:45:43Z</dcterms:created>
  <dcterms:modified xsi:type="dcterms:W3CDTF">2025-12-02T23:33:29Z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0x010100BD3F7EF20AD9F84CB3A7616DA1ECA333</vt:lpwstr>
  </property>
</Properties>
</file>

<file path=docProps/thumbnail.jpeg>
</file>